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63" r:id="rId2"/>
    <p:sldId id="273" r:id="rId3"/>
    <p:sldId id="271" r:id="rId4"/>
    <p:sldId id="307" r:id="rId5"/>
    <p:sldId id="270" r:id="rId6"/>
    <p:sldId id="274" r:id="rId7"/>
    <p:sldId id="275" r:id="rId8"/>
    <p:sldId id="292" r:id="rId9"/>
    <p:sldId id="287" r:id="rId10"/>
    <p:sldId id="277" r:id="rId11"/>
    <p:sldId id="279" r:id="rId12"/>
    <p:sldId id="293" r:id="rId13"/>
    <p:sldId id="294" r:id="rId14"/>
    <p:sldId id="295" r:id="rId15"/>
    <p:sldId id="296" r:id="rId16"/>
    <p:sldId id="297" r:id="rId17"/>
    <p:sldId id="298" r:id="rId18"/>
    <p:sldId id="299" r:id="rId19"/>
    <p:sldId id="300" r:id="rId20"/>
    <p:sldId id="301" r:id="rId21"/>
    <p:sldId id="302" r:id="rId22"/>
    <p:sldId id="303" r:id="rId23"/>
    <p:sldId id="304" r:id="rId24"/>
    <p:sldId id="262" r:id="rId25"/>
    <p:sldId id="305" r:id="rId26"/>
    <p:sldId id="291" r:id="rId27"/>
    <p:sldId id="261" r:id="rId2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A1D00"/>
    <a:srgbClr val="D1FFD1"/>
    <a:srgbClr val="FFFF99"/>
    <a:srgbClr val="007400"/>
    <a:srgbClr val="FF0000"/>
    <a:srgbClr val="009900"/>
    <a:srgbClr val="F2DB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87" autoAdjust="0"/>
    <p:restoredTop sz="94699" autoAdjust="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820C6427-E595-4441-81BF-0F2EB78F3B35}" type="datetimeFigureOut">
              <a:rPr lang="ru-RU"/>
              <a:pPr>
                <a:defRPr/>
              </a:pPr>
              <a:t>19.01.2016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0D8C182F-B9FC-4B85-BA1D-1B4FE281A5E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41573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30331D-FA67-4A61-B5BA-6B60A898DEFE}" type="datetimeFigureOut">
              <a:rPr lang="ru-RU"/>
              <a:pPr>
                <a:defRPr/>
              </a:pPr>
              <a:t>19.01.2016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931F54-AAD1-4E60-9C35-3672DF39C4C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586D96-BBB0-4268-8C38-DEFD622EAD6E}" type="datetimeFigureOut">
              <a:rPr lang="ru-RU"/>
              <a:pPr>
                <a:defRPr/>
              </a:pPr>
              <a:t>19.01.2016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6BC763-E5DD-4FE6-8732-C3C55BCD3A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BAEB15-03E1-4F07-AA89-51B78B847727}" type="datetimeFigureOut">
              <a:rPr lang="ru-RU"/>
              <a:pPr>
                <a:defRPr/>
              </a:pPr>
              <a:t>19.01.2016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28C7EE-9A90-4527-9F5F-4058B89C982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118120-F66B-4F85-B094-1D70F4CFB223}" type="datetimeFigureOut">
              <a:rPr lang="ru-RU"/>
              <a:pPr>
                <a:defRPr/>
              </a:pPr>
              <a:t>19.01.2016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594178-DFB5-4770-B97E-7C5587C5B2C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16C2F0-1E6A-43B3-888D-17517BDA7FC2}" type="datetimeFigureOut">
              <a:rPr lang="ru-RU"/>
              <a:pPr>
                <a:defRPr/>
              </a:pPr>
              <a:t>19.01.2016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ADE8B3-35F5-4B45-B4DD-39AC9B22C4D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482F80-D536-445F-B50A-683EC6CD6A5F}" type="datetimeFigureOut">
              <a:rPr lang="ru-RU"/>
              <a:pPr>
                <a:defRPr/>
              </a:pPr>
              <a:t>19.01.2016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4021B9-8B6A-4471-AEE6-5E8859AD925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541D79-6325-411C-9F9B-E17F04735047}" type="datetimeFigureOut">
              <a:rPr lang="ru-RU"/>
              <a:pPr>
                <a:defRPr/>
              </a:pPr>
              <a:t>19.01.2016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EADDDB-1B5D-4D0C-9217-6410F8E3BCD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303AA9-2F9C-47CD-85F2-925B28FFEF7A}" type="datetimeFigureOut">
              <a:rPr lang="ru-RU"/>
              <a:pPr>
                <a:defRPr/>
              </a:pPr>
              <a:t>19.01.2016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E9C506-E6A9-48B6-8BB7-3F4694BFF65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743BB5-266F-4316-B598-C43E771670C1}" type="datetimeFigureOut">
              <a:rPr lang="ru-RU"/>
              <a:pPr>
                <a:defRPr/>
              </a:pPr>
              <a:t>19.01.2016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731996-DA2F-45A4-90AC-A747812243A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BDD901-F02C-4DDB-98EC-2E90E7D7ADDF}" type="datetimeFigureOut">
              <a:rPr lang="ru-RU"/>
              <a:pPr>
                <a:defRPr/>
              </a:pPr>
              <a:t>19.01.2016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1321E6-3E07-4BC3-827F-A420BE45EB2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57DCF0-1597-4771-B2B4-D2F6EFFFD041}" type="datetimeFigureOut">
              <a:rPr lang="ru-RU"/>
              <a:pPr>
                <a:defRPr/>
              </a:pPr>
              <a:t>19.01.2016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52DDF2-69E9-4121-B51D-0E1B5B6FD89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0013" y="3048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1370013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332413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2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C7725A-7A04-43F4-8380-894BA63F7A7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4579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81A0FA2-B16C-44F5-A940-82AA7A82309F}" type="datetimeFigureOut">
              <a:rPr lang="ru-RU"/>
              <a:pPr>
                <a:defRPr/>
              </a:pPr>
              <a:t>19.01.2016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2E5761B-3D74-4FED-896B-D84BA41A6E9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13" Type="http://schemas.openxmlformats.org/officeDocument/2006/relationships/image" Target="../media/image18.png"/><Relationship Id="rId3" Type="http://schemas.openxmlformats.org/officeDocument/2006/relationships/image" Target="../media/image8.jpe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16.jpeg"/><Relationship Id="rId5" Type="http://schemas.openxmlformats.org/officeDocument/2006/relationships/image" Target="../media/image10.jpeg"/><Relationship Id="rId10" Type="http://schemas.openxmlformats.org/officeDocument/2006/relationships/image" Target="../media/image15.jpeg"/><Relationship Id="rId4" Type="http://schemas.openxmlformats.org/officeDocument/2006/relationships/image" Target="../media/image9.png"/><Relationship Id="rId9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13" Type="http://schemas.openxmlformats.org/officeDocument/2006/relationships/image" Target="../media/image18.png"/><Relationship Id="rId3" Type="http://schemas.openxmlformats.org/officeDocument/2006/relationships/image" Target="../media/image8.jpeg"/><Relationship Id="rId7" Type="http://schemas.openxmlformats.org/officeDocument/2006/relationships/image" Target="../media/image19.png"/><Relationship Id="rId12" Type="http://schemas.openxmlformats.org/officeDocument/2006/relationships/image" Target="../media/image1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11" Type="http://schemas.openxmlformats.org/officeDocument/2006/relationships/image" Target="../media/image16.jpeg"/><Relationship Id="rId5" Type="http://schemas.openxmlformats.org/officeDocument/2006/relationships/image" Target="../media/image10.jpeg"/><Relationship Id="rId10" Type="http://schemas.openxmlformats.org/officeDocument/2006/relationships/image" Target="../media/image15.jpeg"/><Relationship Id="rId4" Type="http://schemas.openxmlformats.org/officeDocument/2006/relationships/image" Target="../media/image9.png"/><Relationship Id="rId9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04813"/>
            <a:ext cx="7772400" cy="792162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ru-RU" sz="6000" b="1" dirty="0" smtClean="0">
                <a:solidFill>
                  <a:srgbClr val="3A1D00"/>
                </a:solidFill>
                <a:latin typeface="Arial Unicode MS" pitchFamily="34" charset="-128"/>
              </a:rPr>
              <a:t>Узнай слово</a:t>
            </a:r>
          </a:p>
        </p:txBody>
      </p:sp>
      <p:sp>
        <p:nvSpPr>
          <p:cNvPr id="19458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5650" y="1412875"/>
            <a:ext cx="7920038" cy="3744913"/>
          </a:xfrm>
        </p:spPr>
        <p:txBody>
          <a:bodyPr/>
          <a:lstStyle/>
          <a:p>
            <a:pPr eaLnBrk="1" hangingPunct="1">
              <a:defRPr/>
            </a:pPr>
            <a:endParaRPr lang="ru-RU" sz="2800" dirty="0" smtClean="0"/>
          </a:p>
          <a:p>
            <a:pPr eaLnBrk="1" hangingPunct="1">
              <a:defRPr/>
            </a:pPr>
            <a:r>
              <a:rPr lang="ru-RU" sz="2800" b="1" dirty="0" smtClean="0">
                <a:solidFill>
                  <a:schemeClr val="tx2"/>
                </a:solidFill>
              </a:rPr>
              <a:t>  Т    8200 : 20 =                              Б   12001 · 40 =</a:t>
            </a:r>
          </a:p>
          <a:p>
            <a:pPr eaLnBrk="1" hangingPunct="1">
              <a:defRPr/>
            </a:pPr>
            <a:r>
              <a:rPr lang="ru-RU" sz="2800" b="1" dirty="0" smtClean="0">
                <a:solidFill>
                  <a:schemeClr val="tx2"/>
                </a:solidFill>
              </a:rPr>
              <a:t>Ж   2460 :30 =                                Е    3112 · 30 =</a:t>
            </a:r>
          </a:p>
          <a:p>
            <a:pPr eaLnBrk="1" hangingPunct="1">
              <a:defRPr/>
            </a:pPr>
            <a:r>
              <a:rPr lang="ru-RU" sz="2800" b="1" dirty="0" smtClean="0">
                <a:solidFill>
                  <a:schemeClr val="tx2"/>
                </a:solidFill>
              </a:rPr>
              <a:t> Ю   11000 : 10 =                            Д    2310 · 10 =                                                                                                   </a:t>
            </a:r>
          </a:p>
          <a:p>
            <a:pPr eaLnBrk="1" hangingPunct="1">
              <a:defRPr/>
            </a:pPr>
            <a:r>
              <a:rPr lang="ru-RU" sz="2800" b="1" dirty="0" smtClean="0">
                <a:solidFill>
                  <a:schemeClr val="tx2"/>
                </a:solidFill>
              </a:rPr>
              <a:t>     </a:t>
            </a:r>
          </a:p>
          <a:p>
            <a:pPr eaLnBrk="1" hangingPunct="1">
              <a:defRPr/>
            </a:pPr>
            <a:r>
              <a:rPr lang="ru-RU" sz="2800" dirty="0" smtClean="0"/>
              <a:t> </a:t>
            </a:r>
          </a:p>
          <a:p>
            <a:pPr eaLnBrk="1" hangingPunct="1">
              <a:defRPr/>
            </a:pPr>
            <a:r>
              <a:rPr lang="ru-RU" sz="2800" dirty="0" smtClean="0"/>
              <a:t> </a:t>
            </a:r>
          </a:p>
          <a:p>
            <a:pPr eaLnBrk="1" hangingPunct="1">
              <a:defRPr/>
            </a:pPr>
            <a:r>
              <a:rPr lang="ru-RU" sz="2800" dirty="0" smtClean="0"/>
              <a:t> </a:t>
            </a:r>
          </a:p>
          <a:p>
            <a:pPr eaLnBrk="1" hangingPunct="1">
              <a:defRPr/>
            </a:pPr>
            <a:r>
              <a:rPr lang="ru-RU" sz="2800" dirty="0" smtClean="0"/>
              <a:t> </a:t>
            </a:r>
          </a:p>
          <a:p>
            <a:pPr eaLnBrk="1" hangingPunct="1">
              <a:defRPr/>
            </a:pPr>
            <a:r>
              <a:rPr lang="ru-RU" sz="2800" dirty="0" smtClean="0"/>
              <a:t> </a:t>
            </a:r>
          </a:p>
          <a:p>
            <a:pPr eaLnBrk="1" hangingPunct="1">
              <a:defRPr/>
            </a:pPr>
            <a:r>
              <a:rPr lang="ru-RU" sz="2800" dirty="0" smtClean="0"/>
              <a:t> </a:t>
            </a:r>
            <a:endParaRPr lang="ru-RU" sz="2800" dirty="0"/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1403350" y="4292600"/>
          <a:ext cx="60960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6000"/>
                <a:gridCol w="1016000"/>
                <a:gridCol w="1016000"/>
                <a:gridCol w="1016000"/>
                <a:gridCol w="1016000"/>
                <a:gridCol w="1016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480040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1100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23100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82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93360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410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547664" y="548680"/>
            <a:ext cx="6624637" cy="863600"/>
          </a:xfrm>
        </p:spPr>
        <p:txBody>
          <a:bodyPr/>
          <a:lstStyle/>
          <a:p>
            <a:pPr eaLnBrk="1" hangingPunct="1"/>
            <a:r>
              <a:rPr lang="ru-RU" sz="6000" b="1" dirty="0" smtClean="0">
                <a:solidFill>
                  <a:srgbClr val="3A1D00"/>
                </a:solidFill>
                <a:latin typeface="Arial Unicode MS" pitchFamily="34" charset="-128"/>
                <a:sym typeface="Symbol" pitchFamily="18" charset="2"/>
              </a:rPr>
              <a:t>Проверь</a:t>
            </a:r>
          </a:p>
        </p:txBody>
      </p:sp>
      <p:sp>
        <p:nvSpPr>
          <p:cNvPr id="24583" name="Rectangle 7"/>
          <p:cNvSpPr>
            <a:spLocks noChangeArrowheads="1"/>
          </p:cNvSpPr>
          <p:nvPr/>
        </p:nvSpPr>
        <p:spPr bwMode="auto">
          <a:xfrm>
            <a:off x="1116013" y="1700213"/>
            <a:ext cx="7272337" cy="172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7" rIns="92075" bIns="46037" anchor="b"/>
          <a:lstStyle/>
          <a:p>
            <a:pPr algn="ctr"/>
            <a:endParaRPr lang="ru-RU" sz="4000" i="1">
              <a:solidFill>
                <a:schemeClr val="tx2"/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1187450" y="1773238"/>
          <a:ext cx="7248126" cy="21573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8150"/>
                <a:gridCol w="1047892"/>
                <a:gridCol w="1208021"/>
                <a:gridCol w="1208021"/>
                <a:gridCol w="1208021"/>
                <a:gridCol w="1208021"/>
              </a:tblGrid>
              <a:tr h="792088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480040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1100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23100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dirty="0" smtClean="0"/>
                        <a:t>82</a:t>
                      </a:r>
                    </a:p>
                    <a:p>
                      <a:pPr algn="ctr"/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93360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410</a:t>
                      </a:r>
                      <a:endParaRPr lang="ru-RU" sz="2800" dirty="0"/>
                    </a:p>
                  </a:txBody>
                  <a:tcPr/>
                </a:tc>
              </a:tr>
              <a:tr h="1212472">
                <a:tc>
                  <a:txBody>
                    <a:bodyPr/>
                    <a:lstStyle/>
                    <a:p>
                      <a:r>
                        <a:rPr lang="ru-RU" sz="6000" dirty="0" smtClean="0">
                          <a:solidFill>
                            <a:schemeClr val="accent2"/>
                          </a:solidFill>
                        </a:rPr>
                        <a:t>Б</a:t>
                      </a:r>
                      <a:endParaRPr lang="ru-RU" sz="6000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6000" dirty="0" smtClean="0">
                          <a:solidFill>
                            <a:schemeClr val="accent2"/>
                          </a:solidFill>
                        </a:rPr>
                        <a:t>Ю</a:t>
                      </a:r>
                      <a:endParaRPr lang="ru-RU" sz="6000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6000" dirty="0" smtClean="0">
                          <a:solidFill>
                            <a:schemeClr val="accent2"/>
                          </a:solidFill>
                        </a:rPr>
                        <a:t>Д</a:t>
                      </a:r>
                      <a:endParaRPr lang="ru-RU" sz="6000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6000" dirty="0" smtClean="0">
                          <a:solidFill>
                            <a:schemeClr val="accent2"/>
                          </a:solidFill>
                        </a:rPr>
                        <a:t>Ж</a:t>
                      </a:r>
                      <a:endParaRPr lang="ru-RU" sz="6000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6000" dirty="0" smtClean="0">
                          <a:solidFill>
                            <a:schemeClr val="accent2"/>
                          </a:solidFill>
                        </a:rPr>
                        <a:t>Е</a:t>
                      </a:r>
                      <a:endParaRPr lang="ru-RU" sz="6000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6000" dirty="0" smtClean="0">
                          <a:solidFill>
                            <a:schemeClr val="accent2"/>
                          </a:solidFill>
                        </a:rPr>
                        <a:t>Т</a:t>
                      </a:r>
                      <a:endParaRPr lang="ru-RU" sz="6000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458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458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Заголовок 1"/>
          <p:cNvSpPr>
            <a:spLocks noGrp="1"/>
          </p:cNvSpPr>
          <p:nvPr>
            <p:ph type="ctrTitle"/>
          </p:nvPr>
        </p:nvSpPr>
        <p:spPr>
          <a:xfrm>
            <a:off x="827088" y="188913"/>
            <a:ext cx="7772400" cy="2592387"/>
          </a:xfrm>
        </p:spPr>
        <p:txBody>
          <a:bodyPr/>
          <a:lstStyle/>
          <a:p>
            <a:pPr eaLnBrk="1" hangingPunct="1"/>
            <a:r>
              <a:rPr lang="ru-RU" sz="6000" b="1" dirty="0" smtClean="0"/>
              <a:t>Решение задач                        по теме                           «Семейный бюджет»</a:t>
            </a:r>
          </a:p>
        </p:txBody>
      </p:sp>
      <p:pic>
        <p:nvPicPr>
          <p:cNvPr id="15364" name="Picture 4" descr="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2996952"/>
            <a:ext cx="6552728" cy="36724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6000" b="1" dirty="0" smtClean="0"/>
              <a:t>Цель урока</a:t>
            </a:r>
            <a:r>
              <a:rPr lang="en-US" sz="6000" b="1" dirty="0" smtClean="0"/>
              <a:t>:</a:t>
            </a:r>
            <a:endParaRPr lang="ru-RU" sz="6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6000" b="1" dirty="0" smtClean="0"/>
              <a:t>учиться решать задачи по теме «</a:t>
            </a:r>
            <a:r>
              <a:rPr lang="en-US" sz="6000" b="1" dirty="0" smtClean="0"/>
              <a:t>C</a:t>
            </a:r>
            <a:r>
              <a:rPr lang="ru-RU" sz="6000" b="1" dirty="0" err="1" smtClean="0"/>
              <a:t>емейный</a:t>
            </a:r>
            <a:r>
              <a:rPr lang="ru-RU" sz="6000" b="1" dirty="0" smtClean="0"/>
              <a:t> бюджет»</a:t>
            </a:r>
            <a:endParaRPr lang="ru-RU" sz="6000" b="1" dirty="0"/>
          </a:p>
        </p:txBody>
      </p:sp>
    </p:spTree>
    <p:extLst>
      <p:ext uri="{BB962C8B-B14F-4D97-AF65-F5344CB8AC3E}">
        <p14:creationId xmlns:p14="http://schemas.microsoft.com/office/powerpoint/2010/main" val="422229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304800"/>
            <a:ext cx="8280400" cy="676275"/>
          </a:xfrm>
        </p:spPr>
        <p:txBody>
          <a:bodyPr/>
          <a:lstStyle/>
          <a:p>
            <a:pPr eaLnBrk="1" hangingPunct="1"/>
            <a:r>
              <a:rPr lang="ru-RU" sz="6000" b="1" dirty="0" smtClean="0">
                <a:latin typeface="Arial" charset="0"/>
              </a:rPr>
              <a:t>Бюджет</a:t>
            </a:r>
          </a:p>
        </p:txBody>
      </p:sp>
      <p:sp>
        <p:nvSpPr>
          <p:cNvPr id="194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1484313"/>
            <a:ext cx="8280400" cy="1727200"/>
          </a:xfrm>
        </p:spPr>
        <p:txBody>
          <a:bodyPr/>
          <a:lstStyle/>
          <a:p>
            <a:pPr marL="0" indent="444500" eaLnBrk="1" hangingPunct="1">
              <a:spcBef>
                <a:spcPct val="0"/>
              </a:spcBef>
              <a:buFontTx/>
              <a:buNone/>
            </a:pPr>
            <a:r>
              <a:rPr lang="ru-RU" sz="2800" b="1" dirty="0" smtClean="0"/>
              <a:t>Бюджет - это доходы и расходы за определенный период времени (неделю, месяц, год</a:t>
            </a:r>
            <a:r>
              <a:rPr lang="ru-RU" dirty="0" smtClean="0"/>
              <a:t>).</a:t>
            </a:r>
          </a:p>
        </p:txBody>
      </p:sp>
      <p:sp>
        <p:nvSpPr>
          <p:cNvPr id="19460" name="Rectangle 4"/>
          <p:cNvSpPr>
            <a:spLocks noChangeArrowheads="1"/>
          </p:cNvSpPr>
          <p:nvPr/>
        </p:nvSpPr>
        <p:spPr bwMode="auto">
          <a:xfrm>
            <a:off x="2627313" y="4076700"/>
            <a:ext cx="3457575" cy="7207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FFFF99"/>
                </a:solidFill>
              </a:rPr>
              <a:t>Семейный бюджет</a:t>
            </a:r>
          </a:p>
        </p:txBody>
      </p:sp>
      <p:sp>
        <p:nvSpPr>
          <p:cNvPr id="19461" name="Rectangle 5"/>
          <p:cNvSpPr>
            <a:spLocks noChangeArrowheads="1"/>
          </p:cNvSpPr>
          <p:nvPr/>
        </p:nvSpPr>
        <p:spPr bwMode="auto">
          <a:xfrm>
            <a:off x="1258888" y="2997200"/>
            <a:ext cx="1728787" cy="5762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FFFF99"/>
                </a:solidFill>
              </a:rPr>
              <a:t>Зарплата</a:t>
            </a:r>
          </a:p>
        </p:txBody>
      </p:sp>
      <p:sp>
        <p:nvSpPr>
          <p:cNvPr id="19462" name="Rectangle 6"/>
          <p:cNvSpPr>
            <a:spLocks noChangeArrowheads="1"/>
          </p:cNvSpPr>
          <p:nvPr/>
        </p:nvSpPr>
        <p:spPr bwMode="auto">
          <a:xfrm>
            <a:off x="3635375" y="2997200"/>
            <a:ext cx="1511300" cy="5762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 dirty="0">
                <a:solidFill>
                  <a:srgbClr val="FFFF99"/>
                </a:solidFill>
              </a:rPr>
              <a:t>Пенсия</a:t>
            </a:r>
          </a:p>
        </p:txBody>
      </p:sp>
      <p:sp>
        <p:nvSpPr>
          <p:cNvPr id="19463" name="Rectangle 7"/>
          <p:cNvSpPr>
            <a:spLocks noChangeArrowheads="1"/>
          </p:cNvSpPr>
          <p:nvPr/>
        </p:nvSpPr>
        <p:spPr bwMode="auto">
          <a:xfrm>
            <a:off x="5651500" y="2997200"/>
            <a:ext cx="1873250" cy="5762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FFFF99"/>
                </a:solidFill>
              </a:rPr>
              <a:t>Стипендия</a:t>
            </a:r>
          </a:p>
        </p:txBody>
      </p:sp>
      <p:sp>
        <p:nvSpPr>
          <p:cNvPr id="19464" name="Rectangle 8"/>
          <p:cNvSpPr>
            <a:spLocks noChangeArrowheads="1"/>
          </p:cNvSpPr>
          <p:nvPr/>
        </p:nvSpPr>
        <p:spPr bwMode="auto">
          <a:xfrm>
            <a:off x="395288" y="4581525"/>
            <a:ext cx="1439862" cy="5762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 dirty="0" smtClean="0">
                <a:solidFill>
                  <a:srgbClr val="FFFF99"/>
                </a:solidFill>
              </a:rPr>
              <a:t> Пособия</a:t>
            </a:r>
            <a:endParaRPr lang="ru-RU" sz="2400" b="1" dirty="0">
              <a:solidFill>
                <a:srgbClr val="FFFF99"/>
              </a:solidFill>
            </a:endParaRPr>
          </a:p>
        </p:txBody>
      </p:sp>
      <p:pic>
        <p:nvPicPr>
          <p:cNvPr id="19469" name="Picture 13" descr="jrFtye1gBc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59113" y="5445125"/>
            <a:ext cx="1085850" cy="1085850"/>
          </a:xfrm>
          <a:prstGeom prst="rect">
            <a:avLst/>
          </a:prstGeom>
          <a:noFill/>
        </p:spPr>
      </p:pic>
      <p:pic>
        <p:nvPicPr>
          <p:cNvPr id="19471" name="Picture 15" descr="stat7-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6100" y="4941888"/>
            <a:ext cx="1585913" cy="1585912"/>
          </a:xfrm>
          <a:prstGeom prst="rect">
            <a:avLst/>
          </a:prstGeom>
          <a:noFill/>
        </p:spPr>
      </p:pic>
      <p:pic>
        <p:nvPicPr>
          <p:cNvPr id="19473" name="Picture 17" descr="8b60e8f2179121fe446d9d8a5ccce9a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088" y="5445125"/>
            <a:ext cx="1728787" cy="1035050"/>
          </a:xfrm>
          <a:prstGeom prst="rect">
            <a:avLst/>
          </a:prstGeom>
          <a:noFill/>
        </p:spPr>
      </p:pic>
      <p:pic>
        <p:nvPicPr>
          <p:cNvPr id="19477" name="Picture 21" descr="62a86b8778b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48488" y="3860800"/>
            <a:ext cx="1824037" cy="1482725"/>
          </a:xfrm>
          <a:prstGeom prst="rect">
            <a:avLst/>
          </a:prstGeom>
          <a:noFill/>
        </p:spPr>
      </p:pic>
      <p:pic>
        <p:nvPicPr>
          <p:cNvPr id="19478" name="Picture 22" descr="62a86b8778b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04025" y="4221163"/>
            <a:ext cx="1824038" cy="1482725"/>
          </a:xfrm>
          <a:prstGeom prst="rect">
            <a:avLst/>
          </a:prstGeom>
          <a:noFill/>
        </p:spPr>
      </p:pic>
      <p:pic>
        <p:nvPicPr>
          <p:cNvPr id="19479" name="Picture 23" descr="62a86b8778b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659563" y="4508500"/>
            <a:ext cx="1824037" cy="1482725"/>
          </a:xfrm>
          <a:prstGeom prst="rect">
            <a:avLst/>
          </a:prstGeom>
          <a:noFill/>
        </p:spPr>
      </p:pic>
      <p:pic>
        <p:nvPicPr>
          <p:cNvPr id="19480" name="Picture 24" descr="62a86b8778b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16688" y="5013325"/>
            <a:ext cx="1824037" cy="1482725"/>
          </a:xfrm>
          <a:prstGeom prst="rect">
            <a:avLst/>
          </a:prstGeom>
          <a:noFill/>
        </p:spPr>
      </p:pic>
      <p:sp>
        <p:nvSpPr>
          <p:cNvPr id="19482" name="AutoShape 26"/>
          <p:cNvSpPr>
            <a:spLocks noChangeArrowheads="1"/>
          </p:cNvSpPr>
          <p:nvPr/>
        </p:nvSpPr>
        <p:spPr bwMode="auto">
          <a:xfrm>
            <a:off x="4284663" y="3644900"/>
            <a:ext cx="215900" cy="360363"/>
          </a:xfrm>
          <a:prstGeom prst="downArrow">
            <a:avLst>
              <a:gd name="adj1" fmla="val 50000"/>
              <a:gd name="adj2" fmla="val 41728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endParaRPr lang="ru-RU"/>
          </a:p>
        </p:txBody>
      </p:sp>
      <p:sp>
        <p:nvSpPr>
          <p:cNvPr id="19483" name="AutoShape 27"/>
          <p:cNvSpPr>
            <a:spLocks noChangeArrowheads="1"/>
          </p:cNvSpPr>
          <p:nvPr/>
        </p:nvSpPr>
        <p:spPr bwMode="auto">
          <a:xfrm>
            <a:off x="2627313" y="3644900"/>
            <a:ext cx="215900" cy="360363"/>
          </a:xfrm>
          <a:prstGeom prst="downArrow">
            <a:avLst>
              <a:gd name="adj1" fmla="val 50000"/>
              <a:gd name="adj2" fmla="val 41728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endParaRPr lang="ru-RU"/>
          </a:p>
        </p:txBody>
      </p:sp>
      <p:sp>
        <p:nvSpPr>
          <p:cNvPr id="19484" name="AutoShape 28"/>
          <p:cNvSpPr>
            <a:spLocks noChangeArrowheads="1"/>
          </p:cNvSpPr>
          <p:nvPr/>
        </p:nvSpPr>
        <p:spPr bwMode="auto">
          <a:xfrm>
            <a:off x="5795963" y="3644900"/>
            <a:ext cx="215900" cy="360363"/>
          </a:xfrm>
          <a:prstGeom prst="downArrow">
            <a:avLst>
              <a:gd name="adj1" fmla="val 50000"/>
              <a:gd name="adj2" fmla="val 41728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endParaRPr lang="ru-RU"/>
          </a:p>
        </p:txBody>
      </p:sp>
      <p:sp>
        <p:nvSpPr>
          <p:cNvPr id="19485" name="AutoShape 29"/>
          <p:cNvSpPr>
            <a:spLocks noChangeArrowheads="1"/>
          </p:cNvSpPr>
          <p:nvPr/>
        </p:nvSpPr>
        <p:spPr bwMode="auto">
          <a:xfrm rot="-3361948">
            <a:off x="6299994" y="4293394"/>
            <a:ext cx="215900" cy="360362"/>
          </a:xfrm>
          <a:prstGeom prst="downArrow">
            <a:avLst>
              <a:gd name="adj1" fmla="val 50000"/>
              <a:gd name="adj2" fmla="val 41728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endParaRPr lang="ru-RU"/>
          </a:p>
        </p:txBody>
      </p:sp>
      <p:sp>
        <p:nvSpPr>
          <p:cNvPr id="19486" name="AutoShape 30"/>
          <p:cNvSpPr>
            <a:spLocks noChangeArrowheads="1"/>
          </p:cNvSpPr>
          <p:nvPr/>
        </p:nvSpPr>
        <p:spPr bwMode="auto">
          <a:xfrm>
            <a:off x="5219700" y="4940300"/>
            <a:ext cx="215900" cy="360363"/>
          </a:xfrm>
          <a:prstGeom prst="downArrow">
            <a:avLst>
              <a:gd name="adj1" fmla="val 50000"/>
              <a:gd name="adj2" fmla="val 41728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endParaRPr lang="ru-RU"/>
          </a:p>
        </p:txBody>
      </p:sp>
      <p:sp>
        <p:nvSpPr>
          <p:cNvPr id="19487" name="AutoShape 31"/>
          <p:cNvSpPr>
            <a:spLocks noChangeArrowheads="1"/>
          </p:cNvSpPr>
          <p:nvPr/>
        </p:nvSpPr>
        <p:spPr bwMode="auto">
          <a:xfrm>
            <a:off x="3635375" y="4941888"/>
            <a:ext cx="215900" cy="360362"/>
          </a:xfrm>
          <a:prstGeom prst="downArrow">
            <a:avLst>
              <a:gd name="adj1" fmla="val 50000"/>
              <a:gd name="adj2" fmla="val 41728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endParaRPr lang="ru-RU"/>
          </a:p>
        </p:txBody>
      </p:sp>
      <p:sp>
        <p:nvSpPr>
          <p:cNvPr id="19488" name="AutoShape 32"/>
          <p:cNvSpPr>
            <a:spLocks noChangeArrowheads="1"/>
          </p:cNvSpPr>
          <p:nvPr/>
        </p:nvSpPr>
        <p:spPr bwMode="auto">
          <a:xfrm rot="1208664">
            <a:off x="2627313" y="4941888"/>
            <a:ext cx="215900" cy="360362"/>
          </a:xfrm>
          <a:prstGeom prst="downArrow">
            <a:avLst>
              <a:gd name="adj1" fmla="val 50000"/>
              <a:gd name="adj2" fmla="val 41728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endParaRPr lang="ru-RU"/>
          </a:p>
        </p:txBody>
      </p:sp>
      <p:sp>
        <p:nvSpPr>
          <p:cNvPr id="19489" name="AutoShape 33"/>
          <p:cNvSpPr>
            <a:spLocks noChangeArrowheads="1"/>
          </p:cNvSpPr>
          <p:nvPr/>
        </p:nvSpPr>
        <p:spPr bwMode="auto">
          <a:xfrm rot="2721352">
            <a:off x="2123282" y="4580731"/>
            <a:ext cx="215900" cy="360363"/>
          </a:xfrm>
          <a:prstGeom prst="downArrow">
            <a:avLst>
              <a:gd name="adj1" fmla="val 50000"/>
              <a:gd name="adj2" fmla="val 41728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 noChangeArrowheads="1"/>
          </p:cNvSpPr>
          <p:nvPr>
            <p:ph type="title"/>
          </p:nvPr>
        </p:nvSpPr>
        <p:spPr>
          <a:xfrm>
            <a:off x="1692275" y="115888"/>
            <a:ext cx="5689600" cy="927100"/>
          </a:xfrm>
        </p:spPr>
        <p:txBody>
          <a:bodyPr/>
          <a:lstStyle/>
          <a:p>
            <a:pPr eaLnBrk="1" hangingPunct="1"/>
            <a:r>
              <a:rPr lang="ru-RU" b="1" smtClean="0">
                <a:solidFill>
                  <a:srgbClr val="3A1D00"/>
                </a:solidFill>
                <a:latin typeface="Arial" charset="0"/>
              </a:rPr>
              <a:t>Доходы и расходы</a:t>
            </a:r>
            <a:endParaRPr lang="ru-RU" b="1" smtClean="0">
              <a:solidFill>
                <a:srgbClr val="3A1D00"/>
              </a:solidFill>
              <a:latin typeface="Arial" charset="0"/>
              <a:sym typeface="Symbol" pitchFamily="18" charset="2"/>
            </a:endParaRPr>
          </a:p>
        </p:txBody>
      </p:sp>
      <p:sp>
        <p:nvSpPr>
          <p:cNvPr id="20515" name="Text Box 35"/>
          <p:cNvSpPr txBox="1">
            <a:spLocks noChangeArrowheads="1"/>
          </p:cNvSpPr>
          <p:nvPr/>
        </p:nvSpPr>
        <p:spPr bwMode="auto">
          <a:xfrm>
            <a:off x="468313" y="1052513"/>
            <a:ext cx="38163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20516" name="Text Box 36"/>
          <p:cNvSpPr txBox="1">
            <a:spLocks noChangeArrowheads="1"/>
          </p:cNvSpPr>
          <p:nvPr/>
        </p:nvSpPr>
        <p:spPr bwMode="auto">
          <a:xfrm>
            <a:off x="4860925" y="1268413"/>
            <a:ext cx="3671888" cy="4524315"/>
          </a:xfrm>
          <a:prstGeom prst="rect">
            <a:avLst/>
          </a:prstGeom>
          <a:solidFill>
            <a:srgbClr val="D1FFD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57188" indent="-357188" algn="ctr"/>
            <a:r>
              <a:rPr lang="ru-RU" sz="2400" b="1" dirty="0"/>
              <a:t>Виды расходов</a:t>
            </a:r>
          </a:p>
          <a:p>
            <a:pPr marL="357188" indent="-357188">
              <a:buFontTx/>
              <a:buChar char="•"/>
            </a:pPr>
            <a:r>
              <a:rPr lang="ru-RU" sz="2200" dirty="0" smtClean="0"/>
              <a:t>Коммунальные </a:t>
            </a:r>
            <a:r>
              <a:rPr lang="ru-RU" sz="2200" dirty="0"/>
              <a:t>платежи</a:t>
            </a:r>
          </a:p>
          <a:p>
            <a:pPr marL="357188" indent="-357188">
              <a:buFontTx/>
              <a:buChar char="•"/>
            </a:pPr>
            <a:r>
              <a:rPr lang="ru-RU" sz="2200" dirty="0" smtClean="0"/>
              <a:t>Питание</a:t>
            </a:r>
            <a:endParaRPr lang="ru-RU" sz="2200" dirty="0"/>
          </a:p>
          <a:p>
            <a:pPr marL="357188" indent="-357188">
              <a:buFontTx/>
              <a:buChar char="•"/>
            </a:pPr>
            <a:r>
              <a:rPr lang="ru-RU" sz="2200" dirty="0"/>
              <a:t>Одежда</a:t>
            </a:r>
          </a:p>
          <a:p>
            <a:pPr marL="357188" indent="-357188">
              <a:buFontTx/>
              <a:buChar char="•"/>
            </a:pPr>
            <a:r>
              <a:rPr lang="ru-RU" sz="2200" dirty="0"/>
              <a:t>Бытовая химия</a:t>
            </a:r>
          </a:p>
          <a:p>
            <a:pPr marL="357188" indent="-357188">
              <a:buFontTx/>
              <a:buChar char="•"/>
            </a:pPr>
            <a:r>
              <a:rPr lang="ru-RU" sz="2200" dirty="0"/>
              <a:t>Лечение</a:t>
            </a:r>
          </a:p>
          <a:p>
            <a:pPr marL="357188" indent="-357188">
              <a:buFontTx/>
              <a:buChar char="•"/>
            </a:pPr>
            <a:r>
              <a:rPr lang="ru-RU" sz="2200" dirty="0"/>
              <a:t>Отдых и спорт</a:t>
            </a:r>
          </a:p>
          <a:p>
            <a:pPr marL="357188" indent="-357188">
              <a:buFontTx/>
              <a:buChar char="•"/>
            </a:pPr>
            <a:r>
              <a:rPr lang="ru-RU" sz="2200" dirty="0"/>
              <a:t>Образовательные услуги </a:t>
            </a:r>
          </a:p>
          <a:p>
            <a:pPr marL="357188" indent="-357188">
              <a:buFontTx/>
              <a:buChar char="•"/>
            </a:pPr>
            <a:r>
              <a:rPr lang="ru-RU" sz="2200" dirty="0"/>
              <a:t>Проезд в транспорте</a:t>
            </a:r>
          </a:p>
          <a:p>
            <a:pPr marL="357188" indent="-357188">
              <a:buFontTx/>
              <a:buChar char="•"/>
            </a:pPr>
            <a:r>
              <a:rPr lang="ru-RU" sz="2200" dirty="0"/>
              <a:t>Другие расходы</a:t>
            </a:r>
          </a:p>
          <a:p>
            <a:pPr marL="357188" indent="-357188">
              <a:buFontTx/>
              <a:buChar char="•"/>
            </a:pPr>
            <a:endParaRPr lang="ru-RU" sz="2200" dirty="0"/>
          </a:p>
          <a:p>
            <a:pPr marL="357188" indent="-357188">
              <a:buFontTx/>
              <a:buChar char="•"/>
            </a:pPr>
            <a:endParaRPr lang="ru-RU" sz="2200" dirty="0"/>
          </a:p>
          <a:p>
            <a:pPr marL="357188" indent="-357188">
              <a:buFontTx/>
              <a:buChar char="•"/>
            </a:pPr>
            <a:endParaRPr lang="ru-RU" sz="2200" dirty="0"/>
          </a:p>
        </p:txBody>
      </p:sp>
      <p:sp>
        <p:nvSpPr>
          <p:cNvPr id="20517" name="Text Box 37"/>
          <p:cNvSpPr txBox="1">
            <a:spLocks noChangeArrowheads="1"/>
          </p:cNvSpPr>
          <p:nvPr/>
        </p:nvSpPr>
        <p:spPr bwMode="auto">
          <a:xfrm>
            <a:off x="612775" y="1268413"/>
            <a:ext cx="3671888" cy="4989512"/>
          </a:xfrm>
          <a:prstGeom prst="rect">
            <a:avLst/>
          </a:prstGeom>
          <a:solidFill>
            <a:srgbClr val="D1FFD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57188" indent="-357188" algn="ctr"/>
            <a:r>
              <a:rPr lang="ru-RU" sz="2400" b="1"/>
              <a:t>Виды доходов:</a:t>
            </a:r>
          </a:p>
          <a:p>
            <a:pPr marL="357188" indent="-357188">
              <a:buFontTx/>
              <a:buChar char="•"/>
            </a:pPr>
            <a:r>
              <a:rPr lang="ru-RU" sz="2200"/>
              <a:t>Зарплата</a:t>
            </a:r>
          </a:p>
          <a:p>
            <a:pPr marL="357188" indent="-357188">
              <a:buFontTx/>
              <a:buChar char="•"/>
            </a:pPr>
            <a:r>
              <a:rPr lang="ru-RU" sz="2200"/>
              <a:t>Пенсия</a:t>
            </a:r>
          </a:p>
          <a:p>
            <a:pPr marL="357188" indent="-357188">
              <a:buFontTx/>
              <a:buChar char="•"/>
            </a:pPr>
            <a:r>
              <a:rPr lang="ru-RU" sz="2200"/>
              <a:t>Стипендия</a:t>
            </a:r>
          </a:p>
          <a:p>
            <a:pPr marL="357188" indent="-357188">
              <a:buFontTx/>
              <a:buChar char="•"/>
            </a:pPr>
            <a:r>
              <a:rPr lang="ru-RU" sz="2200"/>
              <a:t>Пособие</a:t>
            </a:r>
          </a:p>
          <a:p>
            <a:pPr marL="357188" indent="-357188">
              <a:buFontTx/>
              <a:buChar char="•"/>
            </a:pPr>
            <a:r>
              <a:rPr lang="ru-RU" sz="2200"/>
              <a:t>Субсидия</a:t>
            </a:r>
          </a:p>
          <a:p>
            <a:pPr marL="357188" indent="-357188">
              <a:buFontTx/>
              <a:buChar char="•"/>
            </a:pPr>
            <a:r>
              <a:rPr lang="ru-RU" sz="2200"/>
              <a:t>Доход от акций</a:t>
            </a:r>
          </a:p>
          <a:p>
            <a:pPr marL="357188" indent="-357188">
              <a:buFontTx/>
              <a:buChar char="•"/>
            </a:pPr>
            <a:r>
              <a:rPr lang="ru-RU" sz="2200"/>
              <a:t>Доход от приусадебного хозяйства</a:t>
            </a:r>
          </a:p>
          <a:p>
            <a:pPr marL="357188" indent="-357188">
              <a:buFontTx/>
              <a:buChar char="•"/>
            </a:pPr>
            <a:r>
              <a:rPr lang="ru-RU" sz="2200"/>
              <a:t>Доход от сдачи жилья в аренду</a:t>
            </a:r>
          </a:p>
          <a:p>
            <a:pPr marL="357188" indent="-357188">
              <a:buFontTx/>
              <a:buChar char="•"/>
            </a:pPr>
            <a:r>
              <a:rPr lang="ru-RU" sz="2200"/>
              <a:t>Другие доходы</a:t>
            </a:r>
          </a:p>
          <a:p>
            <a:pPr marL="357188" indent="-357188">
              <a:spcBef>
                <a:spcPct val="50000"/>
              </a:spcBef>
            </a:pPr>
            <a:endParaRPr lang="ru-RU" sz="220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ChangeArrowheads="1"/>
          </p:cNvSpPr>
          <p:nvPr>
            <p:ph type="title"/>
          </p:nvPr>
        </p:nvSpPr>
        <p:spPr>
          <a:xfrm>
            <a:off x="1187450" y="0"/>
            <a:ext cx="6913563" cy="1143000"/>
          </a:xfrm>
        </p:spPr>
        <p:txBody>
          <a:bodyPr/>
          <a:lstStyle/>
          <a:p>
            <a:pPr eaLnBrk="1" hangingPunct="1"/>
            <a:r>
              <a:rPr lang="ru-RU" sz="4800" b="1" dirty="0" smtClean="0">
                <a:solidFill>
                  <a:srgbClr val="3A1D00"/>
                </a:solidFill>
                <a:latin typeface="Arial" charset="0"/>
              </a:rPr>
              <a:t>Виды расходов</a:t>
            </a:r>
            <a:endParaRPr lang="ru-RU" sz="4800" b="1" dirty="0" smtClean="0">
              <a:solidFill>
                <a:srgbClr val="3A1D00"/>
              </a:solidFill>
              <a:latin typeface="Arial" charset="0"/>
              <a:sym typeface="Symbol" pitchFamily="18" charset="2"/>
            </a:endParaRPr>
          </a:p>
        </p:txBody>
      </p:sp>
      <p:sp>
        <p:nvSpPr>
          <p:cNvPr id="21511" name="Text Box 7"/>
          <p:cNvSpPr txBox="1">
            <a:spLocks noChangeArrowheads="1"/>
          </p:cNvSpPr>
          <p:nvPr/>
        </p:nvSpPr>
        <p:spPr bwMode="auto">
          <a:xfrm>
            <a:off x="1331913" y="1125538"/>
            <a:ext cx="72009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dirty="0"/>
              <a:t>Обязательные			Текущие</a:t>
            </a:r>
          </a:p>
        </p:txBody>
      </p:sp>
      <p:pic>
        <p:nvPicPr>
          <p:cNvPr id="21514" name="Picture 10" descr="d40c0fa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60513" y="1360840"/>
            <a:ext cx="2038923" cy="1944687"/>
          </a:xfrm>
          <a:prstGeom prst="rect">
            <a:avLst/>
          </a:prstGeom>
          <a:noFill/>
        </p:spPr>
      </p:pic>
      <p:pic>
        <p:nvPicPr>
          <p:cNvPr id="21518" name="Picture 14" descr="82839_1_139971542606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750" y="1773238"/>
            <a:ext cx="1246188" cy="1022350"/>
          </a:xfrm>
          <a:prstGeom prst="rect">
            <a:avLst/>
          </a:prstGeom>
          <a:noFill/>
        </p:spPr>
      </p:pic>
      <p:pic>
        <p:nvPicPr>
          <p:cNvPr id="21521" name="Picture 1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24750" y="1700213"/>
            <a:ext cx="1116013" cy="2346325"/>
          </a:xfrm>
          <a:prstGeom prst="rect">
            <a:avLst/>
          </a:prstGeom>
          <a:noFill/>
        </p:spPr>
      </p:pic>
      <p:pic>
        <p:nvPicPr>
          <p:cNvPr id="21527" name="Picture 23" descr="data-images-pasadena-500x500-500x50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95963" y="3429000"/>
            <a:ext cx="1373187" cy="1373188"/>
          </a:xfrm>
          <a:prstGeom prst="rect">
            <a:avLst/>
          </a:prstGeom>
          <a:noFill/>
        </p:spPr>
      </p:pic>
      <p:pic>
        <p:nvPicPr>
          <p:cNvPr id="21531" name="Picture 27" descr="rcjGjRzoi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916238" y="5157788"/>
            <a:ext cx="1514475" cy="1514475"/>
          </a:xfrm>
          <a:prstGeom prst="rect">
            <a:avLst/>
          </a:prstGeom>
          <a:noFill/>
        </p:spPr>
      </p:pic>
      <p:pic>
        <p:nvPicPr>
          <p:cNvPr id="21533" name="Picture 29" descr="LsxriWu_gFIt1g3VZQwpAReAy8REjQVPz0iYPmdfYzftYaih1JrJjUmSSoarW2Wc2afw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572000" y="4941888"/>
            <a:ext cx="1790700" cy="1790700"/>
          </a:xfrm>
          <a:prstGeom prst="rect">
            <a:avLst/>
          </a:prstGeom>
          <a:noFill/>
        </p:spPr>
      </p:pic>
      <p:pic>
        <p:nvPicPr>
          <p:cNvPr id="21537" name="Picture 33" descr="BestSoap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059113" y="3789363"/>
            <a:ext cx="1657350" cy="1104900"/>
          </a:xfrm>
          <a:prstGeom prst="rect">
            <a:avLst/>
          </a:prstGeom>
          <a:noFill/>
        </p:spPr>
      </p:pic>
      <p:pic>
        <p:nvPicPr>
          <p:cNvPr id="21539" name="Picture 35" descr="800x600_1061368290075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39750" y="3068638"/>
            <a:ext cx="2160588" cy="1438275"/>
          </a:xfrm>
          <a:prstGeom prst="rect">
            <a:avLst/>
          </a:prstGeom>
          <a:noFill/>
        </p:spPr>
      </p:pic>
      <p:pic>
        <p:nvPicPr>
          <p:cNvPr id="21541" name="Picture 37" descr="327362_1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795963" y="1773238"/>
            <a:ext cx="1373187" cy="1373187"/>
          </a:xfrm>
          <a:prstGeom prst="rect">
            <a:avLst/>
          </a:prstGeom>
          <a:noFill/>
        </p:spPr>
      </p:pic>
      <p:pic>
        <p:nvPicPr>
          <p:cNvPr id="21543" name="Picture 39" descr="metod-maksimera-napoln-shkaf-dverca-2yashh-prvl-krzn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39750" y="4652963"/>
            <a:ext cx="1865313" cy="1865312"/>
          </a:xfrm>
          <a:prstGeom prst="rect">
            <a:avLst/>
          </a:prstGeom>
          <a:noFill/>
        </p:spPr>
      </p:pic>
      <p:pic>
        <p:nvPicPr>
          <p:cNvPr id="21546" name="Picture 42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7019925" y="4941888"/>
            <a:ext cx="1563688" cy="1477962"/>
          </a:xfrm>
          <a:prstGeom prst="rect">
            <a:avLst/>
          </a:prstGeom>
          <a:noFill/>
        </p:spPr>
      </p:pic>
      <p:pic>
        <p:nvPicPr>
          <p:cNvPr id="21549" name="Picture 45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124075" y="1773238"/>
            <a:ext cx="1309688" cy="1641475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15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518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15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514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15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521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15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527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215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537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15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531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187450" y="0"/>
            <a:ext cx="6913563" cy="908050"/>
          </a:xfrm>
        </p:spPr>
        <p:txBody>
          <a:bodyPr/>
          <a:lstStyle/>
          <a:p>
            <a:pPr eaLnBrk="1" hangingPunct="1"/>
            <a:r>
              <a:rPr lang="ru-RU" sz="4800" b="1" dirty="0" smtClean="0">
                <a:solidFill>
                  <a:srgbClr val="3A1D00"/>
                </a:solidFill>
                <a:latin typeface="Arial" charset="0"/>
              </a:rPr>
              <a:t>Проверь себя</a:t>
            </a:r>
            <a:endParaRPr lang="ru-RU" sz="4800" b="1" dirty="0" smtClean="0">
              <a:solidFill>
                <a:srgbClr val="3A1D00"/>
              </a:solidFill>
              <a:latin typeface="Arial" charset="0"/>
              <a:sym typeface="Symbol" pitchFamily="18" charset="2"/>
            </a:endParaRPr>
          </a:p>
        </p:txBody>
      </p:sp>
      <p:sp>
        <p:nvSpPr>
          <p:cNvPr id="37891" name="Text Box 3"/>
          <p:cNvSpPr txBox="1">
            <a:spLocks noChangeArrowheads="1"/>
          </p:cNvSpPr>
          <p:nvPr/>
        </p:nvSpPr>
        <p:spPr bwMode="auto">
          <a:xfrm>
            <a:off x="1258888" y="908050"/>
            <a:ext cx="72009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b="1"/>
              <a:t>Обязательные</a:t>
            </a:r>
            <a:r>
              <a:rPr lang="ru-RU" sz="2400"/>
              <a:t>			</a:t>
            </a:r>
            <a:r>
              <a:rPr lang="ru-RU" sz="2800" b="1"/>
              <a:t>Текущие</a:t>
            </a:r>
          </a:p>
        </p:txBody>
      </p:sp>
      <p:pic>
        <p:nvPicPr>
          <p:cNvPr id="37892" name="Picture 4" descr="d40c0fa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7313" y="1700213"/>
            <a:ext cx="1511300" cy="1441450"/>
          </a:xfrm>
          <a:prstGeom prst="rect">
            <a:avLst/>
          </a:prstGeom>
          <a:noFill/>
        </p:spPr>
      </p:pic>
      <p:sp>
        <p:nvSpPr>
          <p:cNvPr id="37893" name="Text Box 5"/>
          <p:cNvSpPr txBox="1">
            <a:spLocks noChangeArrowheads="1"/>
          </p:cNvSpPr>
          <p:nvPr/>
        </p:nvSpPr>
        <p:spPr bwMode="auto">
          <a:xfrm>
            <a:off x="2627313" y="3068638"/>
            <a:ext cx="1441450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400"/>
              <a:t>Коммунальные платежи</a:t>
            </a:r>
          </a:p>
        </p:txBody>
      </p:sp>
      <p:sp>
        <p:nvSpPr>
          <p:cNvPr id="37894" name="Rectangle 6"/>
          <p:cNvSpPr>
            <a:spLocks noChangeArrowheads="1"/>
          </p:cNvSpPr>
          <p:nvPr/>
        </p:nvSpPr>
        <p:spPr bwMode="auto">
          <a:xfrm>
            <a:off x="2484438" y="1628775"/>
            <a:ext cx="1655762" cy="19446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37895" name="Picture 7" descr="82839_1_139971542606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750" y="3284538"/>
            <a:ext cx="1246188" cy="1022350"/>
          </a:xfrm>
          <a:prstGeom prst="rect">
            <a:avLst/>
          </a:prstGeom>
          <a:noFill/>
        </p:spPr>
      </p:pic>
      <p:pic>
        <p:nvPicPr>
          <p:cNvPr id="37896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32138" y="4076700"/>
            <a:ext cx="1116012" cy="2346325"/>
          </a:xfrm>
          <a:prstGeom prst="rect">
            <a:avLst/>
          </a:prstGeom>
          <a:noFill/>
        </p:spPr>
      </p:pic>
      <p:pic>
        <p:nvPicPr>
          <p:cNvPr id="37897" name="Picture 9" descr="data-images-pasadena-500x500-500x50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1188" y="1700213"/>
            <a:ext cx="1373187" cy="1373187"/>
          </a:xfrm>
          <a:prstGeom prst="rect">
            <a:avLst/>
          </a:prstGeom>
          <a:noFill/>
        </p:spPr>
      </p:pic>
      <p:pic>
        <p:nvPicPr>
          <p:cNvPr id="37898" name="Picture 10" descr="rcjGjRzoi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619250" y="4005263"/>
            <a:ext cx="1514475" cy="1514475"/>
          </a:xfrm>
          <a:prstGeom prst="rect">
            <a:avLst/>
          </a:prstGeom>
          <a:noFill/>
        </p:spPr>
      </p:pic>
      <p:pic>
        <p:nvPicPr>
          <p:cNvPr id="37899" name="Picture 11" descr="LsxriWu_gFIt1g3VZQwpAReAy8REjQVPz0iYPmdfYzftYaih1JrJjUmSSoarW2Wc2afw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932363" y="5086350"/>
            <a:ext cx="1646237" cy="1646238"/>
          </a:xfrm>
          <a:prstGeom prst="rect">
            <a:avLst/>
          </a:prstGeom>
          <a:noFill/>
        </p:spPr>
      </p:pic>
      <p:pic>
        <p:nvPicPr>
          <p:cNvPr id="37900" name="Picture 12" descr="BestSoap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68313" y="5300663"/>
            <a:ext cx="1657350" cy="1104900"/>
          </a:xfrm>
          <a:prstGeom prst="rect">
            <a:avLst/>
          </a:prstGeom>
          <a:noFill/>
        </p:spPr>
      </p:pic>
      <p:pic>
        <p:nvPicPr>
          <p:cNvPr id="37901" name="Picture 13" descr="800x600_1061368290075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659563" y="5084763"/>
            <a:ext cx="2160587" cy="1438275"/>
          </a:xfrm>
          <a:prstGeom prst="rect">
            <a:avLst/>
          </a:prstGeom>
          <a:noFill/>
        </p:spPr>
      </p:pic>
      <p:pic>
        <p:nvPicPr>
          <p:cNvPr id="37902" name="Picture 14" descr="327362_1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219700" y="1773238"/>
            <a:ext cx="1373188" cy="1373187"/>
          </a:xfrm>
          <a:prstGeom prst="rect">
            <a:avLst/>
          </a:prstGeom>
          <a:noFill/>
        </p:spPr>
      </p:pic>
      <p:pic>
        <p:nvPicPr>
          <p:cNvPr id="37903" name="Picture 15" descr="metod-maksimera-napoln-shkaf-dverca-2yashh-prvl-krzn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948488" y="1557338"/>
            <a:ext cx="1865312" cy="1865312"/>
          </a:xfrm>
          <a:prstGeom prst="rect">
            <a:avLst/>
          </a:prstGeom>
          <a:noFill/>
        </p:spPr>
      </p:pic>
      <p:pic>
        <p:nvPicPr>
          <p:cNvPr id="37904" name="Picture 16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6948488" y="3500438"/>
            <a:ext cx="1563687" cy="1477962"/>
          </a:xfrm>
          <a:prstGeom prst="rect">
            <a:avLst/>
          </a:prstGeom>
          <a:noFill/>
        </p:spPr>
      </p:pic>
      <p:pic>
        <p:nvPicPr>
          <p:cNvPr id="37905" name="Picture 17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148263" y="3357563"/>
            <a:ext cx="1309687" cy="1641475"/>
          </a:xfrm>
          <a:prstGeom prst="rect">
            <a:avLst/>
          </a:prstGeom>
          <a:noFill/>
        </p:spPr>
      </p:pic>
      <p:sp>
        <p:nvSpPr>
          <p:cNvPr id="37906" name="Line 18"/>
          <p:cNvSpPr>
            <a:spLocks noChangeShapeType="1"/>
          </p:cNvSpPr>
          <p:nvPr/>
        </p:nvSpPr>
        <p:spPr bwMode="auto">
          <a:xfrm>
            <a:off x="4572000" y="981075"/>
            <a:ext cx="0" cy="568801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/>
          <p:cNvSpPr>
            <a:spLocks noGrp="1" noChangeArrowheads="1"/>
          </p:cNvSpPr>
          <p:nvPr>
            <p:ph type="title"/>
          </p:nvPr>
        </p:nvSpPr>
        <p:spPr>
          <a:xfrm>
            <a:off x="1042988" y="188913"/>
            <a:ext cx="7058025" cy="1152525"/>
          </a:xfrm>
        </p:spPr>
        <p:txBody>
          <a:bodyPr/>
          <a:lstStyle/>
          <a:p>
            <a:pPr eaLnBrk="1" hangingPunct="1"/>
            <a:r>
              <a:rPr lang="ru-RU" sz="4800" b="1" smtClean="0">
                <a:solidFill>
                  <a:srgbClr val="3A1D00"/>
                </a:solidFill>
                <a:latin typeface="Arial" charset="0"/>
              </a:rPr>
              <a:t>Найди доход</a:t>
            </a:r>
            <a:r>
              <a:rPr lang="ru-RU" smtClean="0">
                <a:sym typeface="Symbol" pitchFamily="18" charset="2"/>
              </a:rPr>
              <a:t> </a:t>
            </a:r>
          </a:p>
        </p:txBody>
      </p:sp>
      <p:sp>
        <p:nvSpPr>
          <p:cNvPr id="2969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1557338"/>
            <a:ext cx="7775575" cy="4751387"/>
          </a:xfrm>
          <a:ln>
            <a:solidFill>
              <a:srgbClr val="009900"/>
            </a:solidFill>
          </a:ln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ru-RU" sz="3600" b="1" dirty="0" smtClean="0">
                <a:sym typeface="Symbol" pitchFamily="18" charset="2"/>
              </a:rPr>
              <a:t>Папа работает на заводе и получает ежемесячно 32 500 рублей, мама работает в столовой поваром и зарабатывает 22800 рублей. Дочь учится в техникуме, ее стипендия составляет  1600 рублей. У бабушки пенсия – 18400 рублей.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 noChangeArrowheads="1"/>
          </p:cNvSpPr>
          <p:nvPr>
            <p:ph type="title"/>
          </p:nvPr>
        </p:nvSpPr>
        <p:spPr>
          <a:xfrm>
            <a:off x="755650" y="404813"/>
            <a:ext cx="7488238" cy="1052512"/>
          </a:xfrm>
        </p:spPr>
        <p:txBody>
          <a:bodyPr/>
          <a:lstStyle/>
          <a:p>
            <a:pPr eaLnBrk="1" hangingPunct="1"/>
            <a:r>
              <a:rPr lang="ru-RU" sz="4800" b="1" smtClean="0">
                <a:solidFill>
                  <a:srgbClr val="3A1D00"/>
                </a:solidFill>
                <a:latin typeface="Arial" charset="0"/>
              </a:rPr>
              <a:t>Гимнастика для глаз</a:t>
            </a:r>
            <a:endParaRPr lang="ru-RU" sz="4800" b="1" smtClean="0">
              <a:solidFill>
                <a:srgbClr val="3A1D00"/>
              </a:solidFill>
              <a:latin typeface="Arial" charset="0"/>
              <a:sym typeface="Symbol" pitchFamily="18" charset="2"/>
            </a:endParaRPr>
          </a:p>
        </p:txBody>
      </p:sp>
      <p:sp>
        <p:nvSpPr>
          <p:cNvPr id="2560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650" y="2060575"/>
            <a:ext cx="7772400" cy="3455988"/>
          </a:xfrm>
        </p:spPr>
        <p:txBody>
          <a:bodyPr/>
          <a:lstStyle/>
          <a:p>
            <a:pPr marL="0" indent="444500" eaLnBrk="1" hangingPunct="1">
              <a:buFont typeface="Arial" charset="0"/>
              <a:buNone/>
            </a:pPr>
            <a:r>
              <a:rPr lang="ru-RU" sz="3600" b="1" smtClean="0"/>
              <a:t>На экране появляются слова. Если слово обозначает доход семьи, то широко открывайте глаза, если не относится, то глаза крепко зажмурьте.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31" name="Rectangle 7"/>
          <p:cNvSpPr>
            <a:spLocks noChangeArrowheads="1"/>
          </p:cNvSpPr>
          <p:nvPr/>
        </p:nvSpPr>
        <p:spPr bwMode="auto">
          <a:xfrm>
            <a:off x="468851" y="2565399"/>
            <a:ext cx="8208963" cy="1584325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8000" dirty="0"/>
              <a:t>Зарплата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Rectangle 3"/>
          <p:cNvSpPr>
            <a:spLocks noChangeArrowheads="1"/>
          </p:cNvSpPr>
          <p:nvPr/>
        </p:nvSpPr>
        <p:spPr bwMode="auto">
          <a:xfrm>
            <a:off x="539750" y="2565400"/>
            <a:ext cx="8208963" cy="1584325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8000" dirty="0"/>
              <a:t>Питание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0" name="Rectangle 4"/>
          <p:cNvSpPr>
            <a:spLocks noChangeArrowheads="1"/>
          </p:cNvSpPr>
          <p:nvPr/>
        </p:nvSpPr>
        <p:spPr bwMode="auto">
          <a:xfrm>
            <a:off x="539750" y="2565400"/>
            <a:ext cx="8208963" cy="1584325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8000"/>
              <a:t>Пенсия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ChangeArrowheads="1"/>
          </p:cNvSpPr>
          <p:nvPr/>
        </p:nvSpPr>
        <p:spPr bwMode="auto">
          <a:xfrm>
            <a:off x="539750" y="2565400"/>
            <a:ext cx="8208963" cy="1584325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8000"/>
              <a:t>Одежда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ChangeArrowheads="1"/>
          </p:cNvSpPr>
          <p:nvPr/>
        </p:nvSpPr>
        <p:spPr bwMode="auto">
          <a:xfrm>
            <a:off x="539750" y="2565400"/>
            <a:ext cx="8208963" cy="1584325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8000"/>
              <a:t>Пособие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ChangeArrowheads="1"/>
          </p:cNvSpPr>
          <p:nvPr/>
        </p:nvSpPr>
        <p:spPr bwMode="auto">
          <a:xfrm>
            <a:off x="539750" y="2565400"/>
            <a:ext cx="8208963" cy="1584325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8000"/>
              <a:t>Стипендия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ChangeArrowheads="1"/>
          </p:cNvSpPr>
          <p:nvPr/>
        </p:nvSpPr>
        <p:spPr bwMode="auto">
          <a:xfrm>
            <a:off x="539750" y="2565400"/>
            <a:ext cx="8208963" cy="1584325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8000"/>
              <a:t>Аптечка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ChangeArrowheads="1"/>
          </p:cNvSpPr>
          <p:nvPr/>
        </p:nvSpPr>
        <p:spPr bwMode="auto">
          <a:xfrm>
            <a:off x="539750" y="2565400"/>
            <a:ext cx="8208963" cy="1584325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8000"/>
              <a:t>Образование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ChangeArrowheads="1"/>
          </p:cNvSpPr>
          <p:nvPr/>
        </p:nvSpPr>
        <p:spPr bwMode="auto">
          <a:xfrm>
            <a:off x="539750" y="2565400"/>
            <a:ext cx="8208963" cy="1584325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8000"/>
              <a:t>Премия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ChangeArrowheads="1"/>
          </p:cNvSpPr>
          <p:nvPr/>
        </p:nvSpPr>
        <p:spPr bwMode="auto">
          <a:xfrm>
            <a:off x="539750" y="2565400"/>
            <a:ext cx="8208963" cy="1584325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8000"/>
              <a:t>Шампунь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ChangeArrowheads="1"/>
          </p:cNvSpPr>
          <p:nvPr/>
        </p:nvSpPr>
        <p:spPr bwMode="auto">
          <a:xfrm>
            <a:off x="539750" y="2565400"/>
            <a:ext cx="8208963" cy="1584325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8000"/>
              <a:t>Субсидия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042988" y="188913"/>
            <a:ext cx="7058025" cy="1152525"/>
          </a:xfrm>
        </p:spPr>
        <p:txBody>
          <a:bodyPr/>
          <a:lstStyle/>
          <a:p>
            <a:pPr eaLnBrk="1" hangingPunct="1"/>
            <a:r>
              <a:rPr lang="ru-RU" sz="4800" b="1" smtClean="0">
                <a:solidFill>
                  <a:srgbClr val="3A1D00"/>
                </a:solidFill>
                <a:latin typeface="Arial" charset="0"/>
              </a:rPr>
              <a:t>Вычисли расход</a:t>
            </a:r>
            <a:r>
              <a:rPr lang="ru-RU" smtClean="0">
                <a:sym typeface="Symbol" pitchFamily="18" charset="2"/>
              </a:rPr>
              <a:t> 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4213" y="1557338"/>
            <a:ext cx="7775575" cy="4751387"/>
          </a:xfrm>
          <a:ln>
            <a:solidFill>
              <a:srgbClr val="009900"/>
            </a:solidFill>
          </a:ln>
        </p:spPr>
        <p:txBody>
          <a:bodyPr/>
          <a:lstStyle/>
          <a:p>
            <a:pPr marL="0" indent="0" eaLnBrk="1" hangingPunct="1">
              <a:lnSpc>
                <a:spcPct val="120000"/>
              </a:lnSpc>
              <a:buFontTx/>
              <a:buNone/>
            </a:pPr>
            <a:r>
              <a:rPr lang="ru-RU" sz="3600" b="1" dirty="0" smtClean="0">
                <a:sym typeface="Symbol" pitchFamily="18" charset="2"/>
              </a:rPr>
              <a:t>На покупку продуктов  семья тратит 15600 р.в месяц, а на оплату коммунальных услуг расходует на 7001р. меньше. Сколько денег семья потратит на  покупку продуктов и оплату коммунальных услуг 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042988" y="188913"/>
            <a:ext cx="7058025" cy="1152525"/>
          </a:xfrm>
        </p:spPr>
        <p:txBody>
          <a:bodyPr/>
          <a:lstStyle/>
          <a:p>
            <a:pPr eaLnBrk="1" hangingPunct="1"/>
            <a:r>
              <a:rPr lang="ru-RU" sz="4800" b="1" smtClean="0">
                <a:solidFill>
                  <a:srgbClr val="3A1D00"/>
                </a:solidFill>
                <a:latin typeface="Arial" charset="0"/>
              </a:rPr>
              <a:t>Вычисли расход</a:t>
            </a:r>
            <a:r>
              <a:rPr lang="ru-RU" smtClean="0">
                <a:sym typeface="Symbol" pitchFamily="18" charset="2"/>
              </a:rPr>
              <a:t> 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4213" y="1557338"/>
            <a:ext cx="7775575" cy="1008062"/>
          </a:xfrm>
          <a:ln/>
        </p:spPr>
        <p:txBody>
          <a:bodyPr/>
          <a:lstStyle/>
          <a:p>
            <a:pPr marL="0" indent="0">
              <a:buFont typeface="Arial" charset="0"/>
              <a:buNone/>
            </a:pPr>
            <a:r>
              <a:rPr lang="ru-RU" sz="2800" b="1" dirty="0" smtClean="0">
                <a:sym typeface="Symbol" pitchFamily="18" charset="2"/>
              </a:rPr>
              <a:t>Какую сумму денег заплатит семья из 4 человек  за коммунальные услуги в ноябре?</a:t>
            </a:r>
          </a:p>
        </p:txBody>
      </p:sp>
      <p:graphicFrame>
        <p:nvGraphicFramePr>
          <p:cNvPr id="50335" name="Group 159"/>
          <p:cNvGraphicFramePr>
            <a:graphicFrameLocks noGrp="1"/>
          </p:cNvGraphicFramePr>
          <p:nvPr/>
        </p:nvGraphicFramePr>
        <p:xfrm>
          <a:off x="250825" y="3068638"/>
          <a:ext cx="8713788" cy="2589213"/>
        </p:xfrm>
        <a:graphic>
          <a:graphicData uri="http://schemas.openxmlformats.org/drawingml/2006/table">
            <a:tbl>
              <a:tblPr/>
              <a:tblGrid>
                <a:gridCol w="1409700"/>
                <a:gridCol w="1311275"/>
                <a:gridCol w="1638300"/>
                <a:gridCol w="1311275"/>
                <a:gridCol w="1787525"/>
                <a:gridCol w="1255713"/>
              </a:tblGrid>
              <a:tr h="1512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Электро</a:t>
                      </a:r>
                      <a:r>
                        <a:rPr kumimoji="0" lang="en-US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r>
                        <a:rPr kumimoji="0" lang="ru-RU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энергия</a:t>
                      </a:r>
                      <a:endParaRPr kumimoji="0" lang="ru-RU" sz="2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Газ</a:t>
                      </a:r>
                      <a:endParaRPr kumimoji="0" lang="ru-RU" sz="2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Отопление и горячая вода</a:t>
                      </a:r>
                      <a:endParaRPr kumimoji="0" lang="ru-RU" sz="2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Услуги связи</a:t>
                      </a:r>
                      <a:endParaRPr kumimoji="0" lang="ru-RU" sz="2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Кварплата и холодная вода</a:t>
                      </a:r>
                      <a:endParaRPr kumimoji="0" lang="ru-RU" sz="2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763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561р.18к.</a:t>
                      </a:r>
                      <a:endParaRPr kumimoji="0" lang="ru-RU" sz="2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445р.91к</a:t>
                      </a:r>
                      <a:endParaRPr kumimoji="0" lang="ru-RU" sz="2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1417р.53к.</a:t>
                      </a:r>
                      <a:endParaRPr kumimoji="0" lang="ru-RU" sz="2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794 р.</a:t>
                      </a:r>
                      <a:endParaRPr kumimoji="0" lang="ru-RU" sz="2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1925р.66к.</a:t>
                      </a:r>
                      <a:endParaRPr kumimoji="0" lang="ru-RU" sz="2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Заголовок 1"/>
          <p:cNvSpPr>
            <a:spLocks noGrp="1"/>
          </p:cNvSpPr>
          <p:nvPr>
            <p:ph type="ctrTitle"/>
          </p:nvPr>
        </p:nvSpPr>
        <p:spPr>
          <a:xfrm>
            <a:off x="250825" y="260350"/>
            <a:ext cx="8642350" cy="720725"/>
          </a:xfrm>
        </p:spPr>
        <p:txBody>
          <a:bodyPr/>
          <a:lstStyle/>
          <a:p>
            <a:pPr eaLnBrk="1" hangingPunct="1"/>
            <a:r>
              <a:rPr lang="ru-RU" sz="4000" b="1" dirty="0" smtClean="0">
                <a:solidFill>
                  <a:srgbClr val="3A1D00"/>
                </a:solidFill>
                <a:latin typeface="Arial Unicode MS" pitchFamily="34" charset="-128"/>
              </a:rPr>
              <a:t>Домашнее задание</a:t>
            </a:r>
          </a:p>
        </p:txBody>
      </p:sp>
      <p:sp>
        <p:nvSpPr>
          <p:cNvPr id="35842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1340768"/>
            <a:ext cx="8280400" cy="5162550"/>
          </a:xfrm>
        </p:spPr>
        <p:txBody>
          <a:bodyPr/>
          <a:lstStyle/>
          <a:p>
            <a:pPr marL="533400" indent="-533400" algn="l" eaLnBrk="1" hangingPunct="1">
              <a:lnSpc>
                <a:spcPct val="90000"/>
              </a:lnSpc>
            </a:pPr>
            <a:endParaRPr lang="ru-RU" sz="4000" b="1" dirty="0" smtClean="0">
              <a:solidFill>
                <a:schemeClr val="tx1"/>
              </a:solidFill>
            </a:endParaRPr>
          </a:p>
          <a:p>
            <a:pPr marL="533400" indent="-533400" algn="l" eaLnBrk="1" hangingPunct="1">
              <a:lnSpc>
                <a:spcPct val="90000"/>
              </a:lnSpc>
            </a:pPr>
            <a:r>
              <a:rPr lang="ru-RU" sz="4000" b="1" dirty="0" smtClean="0">
                <a:solidFill>
                  <a:schemeClr val="tx1"/>
                </a:solidFill>
              </a:rPr>
              <a:t>Семья Сони Копыловой заплатила за ноябрь – 6533 рубля</a:t>
            </a:r>
          </a:p>
          <a:p>
            <a:pPr marL="533400" indent="-533400" algn="l" eaLnBrk="1" hangingPunct="1">
              <a:lnSpc>
                <a:spcPct val="90000"/>
              </a:lnSpc>
            </a:pPr>
            <a:endParaRPr lang="ru-RU" sz="4000" b="1" dirty="0" smtClean="0">
              <a:solidFill>
                <a:schemeClr val="tx1"/>
              </a:solidFill>
            </a:endParaRPr>
          </a:p>
          <a:p>
            <a:pPr marL="533400" indent="-533400" algn="l" eaLnBrk="1" hangingPunct="1">
              <a:lnSpc>
                <a:spcPct val="90000"/>
              </a:lnSpc>
            </a:pPr>
            <a:r>
              <a:rPr lang="ru-RU" sz="4000" b="1" dirty="0" smtClean="0">
                <a:solidFill>
                  <a:schemeClr val="tx1"/>
                </a:solidFill>
              </a:rPr>
              <a:t>Семья Артема Федосеева заплатила за ноябрь – 4857 рублей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042988" y="188913"/>
            <a:ext cx="7058025" cy="1152525"/>
          </a:xfrm>
        </p:spPr>
        <p:txBody>
          <a:bodyPr/>
          <a:lstStyle/>
          <a:p>
            <a:pPr eaLnBrk="1" hangingPunct="1"/>
            <a:r>
              <a:rPr lang="ru-RU" sz="4800" b="1" smtClean="0">
                <a:solidFill>
                  <a:srgbClr val="3A1D00"/>
                </a:solidFill>
                <a:latin typeface="Arial" charset="0"/>
              </a:rPr>
              <a:t>Вычисли расход</a:t>
            </a:r>
            <a:r>
              <a:rPr lang="ru-RU" smtClean="0">
                <a:sym typeface="Symbol" pitchFamily="18" charset="2"/>
              </a:rPr>
              <a:t> 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4213" y="1412875"/>
            <a:ext cx="7775575" cy="4751388"/>
          </a:xfrm>
          <a:ln>
            <a:solidFill>
              <a:srgbClr val="009900"/>
            </a:solidFill>
          </a:ln>
        </p:spPr>
        <p:txBody>
          <a:bodyPr/>
          <a:lstStyle/>
          <a:p>
            <a:pPr marL="0" indent="0" eaLnBrk="1" hangingPunct="1">
              <a:lnSpc>
                <a:spcPct val="120000"/>
              </a:lnSpc>
              <a:buFontTx/>
              <a:buNone/>
            </a:pPr>
            <a:r>
              <a:rPr lang="ru-RU" sz="3600" b="1" smtClean="0">
                <a:sym typeface="Symbol" pitchFamily="18" charset="2"/>
              </a:rPr>
              <a:t>Семья купила холодильник в кредит. Первый взнос составил 3596 р.. В течении 20 месяцев из зарплаты одного из членов семьи каждый месяц отчисляли 678 р. Какова стоимость холодильника, купленного в кредит?</a:t>
            </a:r>
            <a:r>
              <a:rPr lang="ru-RU" sz="3600" smtClean="0">
                <a:sym typeface="Symbol" pitchFamily="18" charset="2"/>
              </a:rPr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2"/>
          <p:cNvSpPr>
            <a:spLocks noGrp="1" noChangeArrowheads="1"/>
          </p:cNvSpPr>
          <p:nvPr>
            <p:ph type="title"/>
          </p:nvPr>
        </p:nvSpPr>
        <p:spPr>
          <a:xfrm>
            <a:off x="1476375" y="304800"/>
            <a:ext cx="5903913" cy="1143000"/>
          </a:xfrm>
        </p:spPr>
        <p:txBody>
          <a:bodyPr/>
          <a:lstStyle/>
          <a:p>
            <a:pPr eaLnBrk="1" hangingPunct="1"/>
            <a:r>
              <a:rPr lang="ru-RU" sz="4800" b="1" dirty="0" smtClean="0">
                <a:solidFill>
                  <a:srgbClr val="3A1D00"/>
                </a:solidFill>
                <a:latin typeface="Arial Unicode MS" pitchFamily="34" charset="-128"/>
              </a:rPr>
              <a:t/>
            </a:r>
            <a:br>
              <a:rPr lang="ru-RU" sz="4800" b="1" dirty="0" smtClean="0">
                <a:solidFill>
                  <a:srgbClr val="3A1D00"/>
                </a:solidFill>
                <a:latin typeface="Arial Unicode MS" pitchFamily="34" charset="-128"/>
              </a:rPr>
            </a:br>
            <a:r>
              <a:rPr lang="ru-RU" sz="4800" b="1" dirty="0" smtClean="0">
                <a:solidFill>
                  <a:srgbClr val="3A1D00"/>
                </a:solidFill>
                <a:latin typeface="Arial Unicode MS" pitchFamily="34" charset="-128"/>
              </a:rPr>
              <a:t/>
            </a:r>
            <a:br>
              <a:rPr lang="ru-RU" sz="4800" b="1" dirty="0" smtClean="0">
                <a:solidFill>
                  <a:srgbClr val="3A1D00"/>
                </a:solidFill>
                <a:latin typeface="Arial Unicode MS" pitchFamily="34" charset="-128"/>
              </a:rPr>
            </a:br>
            <a:r>
              <a:rPr lang="ru-RU" sz="4800" b="1" dirty="0" smtClean="0">
                <a:solidFill>
                  <a:srgbClr val="3A1D00"/>
                </a:solidFill>
                <a:latin typeface="Arial Unicode MS" pitchFamily="34" charset="-128"/>
              </a:rPr>
              <a:t/>
            </a:r>
            <a:br>
              <a:rPr lang="ru-RU" sz="4800" b="1" dirty="0" smtClean="0">
                <a:solidFill>
                  <a:srgbClr val="3A1D00"/>
                </a:solidFill>
                <a:latin typeface="Arial Unicode MS" pitchFamily="34" charset="-128"/>
              </a:rPr>
            </a:br>
            <a:r>
              <a:rPr lang="ru-RU" sz="4800" b="1" dirty="0" smtClean="0">
                <a:solidFill>
                  <a:srgbClr val="3A1D00"/>
                </a:solidFill>
                <a:latin typeface="Arial Unicode MS" pitchFamily="34" charset="-128"/>
              </a:rPr>
              <a:t/>
            </a:r>
            <a:br>
              <a:rPr lang="ru-RU" sz="4800" b="1" dirty="0" smtClean="0">
                <a:solidFill>
                  <a:srgbClr val="3A1D00"/>
                </a:solidFill>
                <a:latin typeface="Arial Unicode MS" pitchFamily="34" charset="-128"/>
              </a:rPr>
            </a:br>
            <a:r>
              <a:rPr lang="ru-RU" sz="4800" b="1" dirty="0" smtClean="0">
                <a:solidFill>
                  <a:srgbClr val="3A1D00"/>
                </a:solidFill>
                <a:latin typeface="Arial Unicode MS" pitchFamily="34" charset="-128"/>
              </a:rPr>
              <a:t/>
            </a:r>
            <a:br>
              <a:rPr lang="ru-RU" sz="4800" b="1" dirty="0" smtClean="0">
                <a:solidFill>
                  <a:srgbClr val="3A1D00"/>
                </a:solidFill>
                <a:latin typeface="Arial Unicode MS" pitchFamily="34" charset="-128"/>
              </a:rPr>
            </a:br>
            <a:r>
              <a:rPr lang="ru-RU" sz="4800" b="1" dirty="0" smtClean="0">
                <a:solidFill>
                  <a:srgbClr val="3A1D00"/>
                </a:solidFill>
                <a:latin typeface="Arial Unicode MS" pitchFamily="34" charset="-128"/>
              </a:rPr>
              <a:t/>
            </a:r>
            <a:br>
              <a:rPr lang="ru-RU" sz="4800" b="1" dirty="0" smtClean="0">
                <a:solidFill>
                  <a:srgbClr val="3A1D00"/>
                </a:solidFill>
                <a:latin typeface="Arial Unicode MS" pitchFamily="34" charset="-128"/>
              </a:rPr>
            </a:br>
            <a:r>
              <a:rPr lang="ru-RU" sz="4800" b="1" dirty="0" smtClean="0">
                <a:solidFill>
                  <a:srgbClr val="3A1D00"/>
                </a:solidFill>
                <a:latin typeface="Arial Unicode MS" pitchFamily="34" charset="-128"/>
              </a:rPr>
              <a:t/>
            </a:r>
            <a:br>
              <a:rPr lang="ru-RU" sz="4800" b="1" dirty="0" smtClean="0">
                <a:solidFill>
                  <a:srgbClr val="3A1D00"/>
                </a:solidFill>
                <a:latin typeface="Arial Unicode MS" pitchFamily="34" charset="-128"/>
              </a:rPr>
            </a:br>
            <a:endParaRPr lang="ru-RU" sz="4800" b="1" dirty="0" smtClean="0">
              <a:solidFill>
                <a:srgbClr val="3A1D00"/>
              </a:solidFill>
              <a:latin typeface="Arial Unicode MS" pitchFamily="34" charset="-128"/>
            </a:endParaRPr>
          </a:p>
        </p:txBody>
      </p:sp>
      <p:sp>
        <p:nvSpPr>
          <p:cNvPr id="32770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3568" y="2060848"/>
            <a:ext cx="7776666" cy="3675112"/>
          </a:xfrm>
        </p:spPr>
        <p:txBody>
          <a:bodyPr/>
          <a:lstStyle/>
          <a:p>
            <a:r>
              <a:rPr lang="ru-RU" sz="3600" b="1" dirty="0" smtClean="0"/>
              <a:t>За что ты можешь себя похвалить?</a:t>
            </a:r>
          </a:p>
          <a:p>
            <a:r>
              <a:rPr lang="ru-RU" sz="3600" b="1" dirty="0" smtClean="0"/>
              <a:t>Что тебе удалось на уроке?</a:t>
            </a:r>
          </a:p>
          <a:p>
            <a:r>
              <a:rPr lang="ru-RU" sz="3600" b="1" dirty="0" smtClean="0"/>
              <a:t>Над чем еще нужно поработать?</a:t>
            </a:r>
          </a:p>
          <a:p>
            <a:r>
              <a:rPr lang="ru-RU" sz="3600" b="1" dirty="0" smtClean="0"/>
              <a:t>Для чего необходимы знания</a:t>
            </a:r>
            <a:r>
              <a:rPr lang="en-US" sz="3600" b="1" dirty="0" smtClean="0"/>
              <a:t>,</a:t>
            </a:r>
            <a:r>
              <a:rPr lang="ru-RU" sz="3600" b="1" smtClean="0"/>
              <a:t> полученные на уроке?</a:t>
            </a:r>
            <a:endParaRPr lang="ru-RU" sz="36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Заголовок 1"/>
          <p:cNvSpPr>
            <a:spLocks noGrp="1"/>
          </p:cNvSpPr>
          <p:nvPr>
            <p:ph type="ctrTitle"/>
          </p:nvPr>
        </p:nvSpPr>
        <p:spPr>
          <a:xfrm>
            <a:off x="107950" y="0"/>
            <a:ext cx="8928100" cy="1412875"/>
          </a:xfrm>
        </p:spPr>
        <p:txBody>
          <a:bodyPr/>
          <a:lstStyle/>
          <a:p>
            <a:pPr eaLnBrk="1" hangingPunct="1"/>
            <a:r>
              <a:rPr lang="ru-RU" sz="4000" b="1" dirty="0" smtClean="0">
                <a:solidFill>
                  <a:srgbClr val="3A1D00"/>
                </a:solidFill>
                <a:latin typeface="Arial Unicode MS" pitchFamily="34" charset="-128"/>
              </a:rPr>
              <a:t>Домашнее задание</a:t>
            </a:r>
          </a:p>
        </p:txBody>
      </p:sp>
      <p:sp>
        <p:nvSpPr>
          <p:cNvPr id="34818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288" y="1341438"/>
            <a:ext cx="8353425" cy="4608512"/>
          </a:xfrm>
        </p:spPr>
        <p:txBody>
          <a:bodyPr/>
          <a:lstStyle/>
          <a:p>
            <a:pPr marL="609600" indent="-609600" algn="l" eaLnBrk="1" hangingPunct="1">
              <a:lnSpc>
                <a:spcPct val="80000"/>
              </a:lnSpc>
            </a:pPr>
            <a:endParaRPr lang="ru-RU" sz="2400" b="1" dirty="0" smtClean="0">
              <a:solidFill>
                <a:schemeClr val="tx1"/>
              </a:solidFill>
            </a:endParaRPr>
          </a:p>
          <a:p>
            <a:pPr marL="609600" indent="-609600" algn="l" eaLnBrk="1" hangingPunct="1">
              <a:lnSpc>
                <a:spcPct val="80000"/>
              </a:lnSpc>
            </a:pPr>
            <a:r>
              <a:rPr lang="ru-RU" sz="3600" b="1" dirty="0" smtClean="0">
                <a:solidFill>
                  <a:schemeClr val="tx1"/>
                </a:solidFill>
              </a:rPr>
              <a:t>Математика: решить задачи на карточке</a:t>
            </a:r>
          </a:p>
          <a:p>
            <a:pPr marL="609600" indent="-609600" algn="l" eaLnBrk="1" hangingPunct="1">
              <a:lnSpc>
                <a:spcPct val="80000"/>
              </a:lnSpc>
            </a:pPr>
            <a:endParaRPr lang="ru-RU" sz="3600" b="1" dirty="0" smtClean="0">
              <a:solidFill>
                <a:schemeClr val="tx1"/>
              </a:solidFill>
            </a:endParaRPr>
          </a:p>
          <a:p>
            <a:pPr marL="609600" indent="-609600" algn="l" eaLnBrk="1" hangingPunct="1">
              <a:lnSpc>
                <a:spcPct val="80000"/>
              </a:lnSpc>
            </a:pPr>
            <a:r>
              <a:rPr lang="ru-RU" sz="3600" b="1" dirty="0" smtClean="0">
                <a:solidFill>
                  <a:schemeClr val="tx1"/>
                </a:solidFill>
              </a:rPr>
              <a:t>СБО: знать основные понятия по теме</a:t>
            </a:r>
          </a:p>
          <a:p>
            <a:pPr marL="609600" indent="-609600" algn="l" eaLnBrk="1" hangingPunct="1">
              <a:lnSpc>
                <a:spcPct val="80000"/>
              </a:lnSpc>
            </a:pPr>
            <a:r>
              <a:rPr lang="ru-RU" sz="3600" b="1" dirty="0" smtClean="0">
                <a:solidFill>
                  <a:schemeClr val="tx1"/>
                </a:solidFill>
              </a:rPr>
              <a:t>«Семейный бюджет»</a:t>
            </a:r>
          </a:p>
          <a:p>
            <a:pPr marL="609600" indent="-609600" algn="l" eaLnBrk="1" hangingPunct="1">
              <a:lnSpc>
                <a:spcPct val="80000"/>
              </a:lnSpc>
            </a:pPr>
            <a:endParaRPr lang="en-US" sz="3600" b="1" dirty="0" smtClean="0">
              <a:solidFill>
                <a:schemeClr val="tx1"/>
              </a:solidFill>
            </a:endParaRPr>
          </a:p>
          <a:p>
            <a:pPr marL="609600" indent="-609600" algn="l" eaLnBrk="1" hangingPunct="1">
              <a:lnSpc>
                <a:spcPct val="80000"/>
              </a:lnSpc>
            </a:pPr>
            <a:endParaRPr lang="ru-RU" sz="3600" b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1288</TotalTime>
  <Words>383</Words>
  <Application>Microsoft Office PowerPoint</Application>
  <PresentationFormat>Экран (4:3)</PresentationFormat>
  <Paragraphs>117</Paragraphs>
  <Slides>27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Тема Office</vt:lpstr>
      <vt:lpstr>Узнай слово</vt:lpstr>
      <vt:lpstr>Проверь</vt:lpstr>
      <vt:lpstr>Решение задач                        по теме                           «Семейный бюджет»</vt:lpstr>
      <vt:lpstr>Цель урока:</vt:lpstr>
      <vt:lpstr>Бюджет</vt:lpstr>
      <vt:lpstr>Доходы и расходы</vt:lpstr>
      <vt:lpstr>Виды расходов</vt:lpstr>
      <vt:lpstr>Проверь себя</vt:lpstr>
      <vt:lpstr>Найди доход </vt:lpstr>
      <vt:lpstr>Гимнастика для глаз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Вычисли расход </vt:lpstr>
      <vt:lpstr>Вычисли расход </vt:lpstr>
      <vt:lpstr>Домашнее задание</vt:lpstr>
      <vt:lpstr>Вычисли расход </vt:lpstr>
      <vt:lpstr>       </vt:lpstr>
      <vt:lpstr>Домашнее задание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Ваня</dc:creator>
  <cp:lastModifiedBy>Proektor</cp:lastModifiedBy>
  <cp:revision>154</cp:revision>
  <dcterms:created xsi:type="dcterms:W3CDTF">2015-11-15T06:33:20Z</dcterms:created>
  <dcterms:modified xsi:type="dcterms:W3CDTF">2016-01-19T08:30:50Z</dcterms:modified>
</cp:coreProperties>
</file>